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340" r:id="rId2"/>
    <p:sldId id="307" r:id="rId3"/>
    <p:sldId id="280" r:id="rId4"/>
    <p:sldId id="306" r:id="rId5"/>
    <p:sldId id="282" r:id="rId6"/>
    <p:sldId id="281" r:id="rId7"/>
    <p:sldId id="278" r:id="rId8"/>
    <p:sldId id="277" r:id="rId9"/>
    <p:sldId id="311" r:id="rId10"/>
    <p:sldId id="314" r:id="rId11"/>
    <p:sldId id="312" r:id="rId12"/>
    <p:sldId id="313" r:id="rId13"/>
    <p:sldId id="298" r:id="rId14"/>
    <p:sldId id="309" r:id="rId15"/>
    <p:sldId id="308" r:id="rId16"/>
    <p:sldId id="260" r:id="rId17"/>
    <p:sldId id="270" r:id="rId18"/>
    <p:sldId id="261" r:id="rId19"/>
    <p:sldId id="276" r:id="rId20"/>
    <p:sldId id="331" r:id="rId21"/>
    <p:sldId id="329" r:id="rId22"/>
    <p:sldId id="330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1" r:id="rId3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572" autoAdjust="0"/>
    <p:restoredTop sz="94660"/>
  </p:normalViewPr>
  <p:slideViewPr>
    <p:cSldViewPr>
      <p:cViewPr varScale="1">
        <p:scale>
          <a:sx n="64" d="100"/>
          <a:sy n="64" d="100"/>
        </p:scale>
        <p:origin x="66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43560-6FC6-420B-8F1B-DB75304D61F7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1E63A-999F-44AF-8998-45FA929943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880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4E016B-224A-40F5-A9E4-89ABCDD6CAAE}" type="datetimeFigureOut">
              <a:rPr lang="es-CL" smtClean="0"/>
              <a:t>15-11-2017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5D42AB-C32E-4BE8-A793-788A66EBBB4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Transferencia calorífica</a:t>
            </a:r>
            <a:endParaRPr lang="es-CL" dirty="0"/>
          </a:p>
        </p:txBody>
      </p:sp>
      <p:pic>
        <p:nvPicPr>
          <p:cNvPr id="3074" name="Picture 2" descr="Resultado de imagen para conduccion term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04655" cy="37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965245" cy="1202485"/>
          </a:xfrm>
        </p:spPr>
        <p:txBody>
          <a:bodyPr/>
          <a:lstStyle/>
          <a:p>
            <a:r>
              <a:rPr lang="es-ES" dirty="0" smtClean="0"/>
              <a:t>Cambios de fases</a:t>
            </a:r>
            <a:endParaRPr lang="es-CL" dirty="0"/>
          </a:p>
        </p:txBody>
      </p:sp>
      <p:pic>
        <p:nvPicPr>
          <p:cNvPr id="9218" name="Picture 2" descr="Resultado de imagen para fusion de un liqui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9313"/>
            <a:ext cx="6336703" cy="41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4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6965245" cy="1202485"/>
          </a:xfrm>
        </p:spPr>
        <p:txBody>
          <a:bodyPr/>
          <a:lstStyle/>
          <a:p>
            <a:r>
              <a:rPr lang="es-ES" dirty="0" smtClean="0"/>
              <a:t>Fusión.</a:t>
            </a:r>
            <a:endParaRPr lang="es-CL" dirty="0"/>
          </a:p>
        </p:txBody>
      </p:sp>
      <p:pic>
        <p:nvPicPr>
          <p:cNvPr id="7170" name="Picture 2" descr="Resultado de imagen para fusion de un liqui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247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2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de fases</a:t>
            </a:r>
            <a:endParaRPr lang="es-CL" dirty="0"/>
          </a:p>
        </p:txBody>
      </p:sp>
      <p:pic>
        <p:nvPicPr>
          <p:cNvPr id="8194" name="Picture 2" descr="Resultado de imagen para fusion de un liqui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1844824"/>
            <a:ext cx="6965245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8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Resultado de imagen para propiedades de los liqu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1844824"/>
            <a:ext cx="6965245" cy="43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6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Horno de fundición.</a:t>
            </a:r>
            <a:endParaRPr lang="es-CL" dirty="0"/>
          </a:p>
        </p:txBody>
      </p:sp>
      <p:pic>
        <p:nvPicPr>
          <p:cNvPr id="4098" name="Picture 2" descr="Resultado de imagen para hornos de fundic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21" y="2132856"/>
            <a:ext cx="5832648" cy="40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3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965245" cy="1202485"/>
          </a:xfrm>
        </p:spPr>
        <p:txBody>
          <a:bodyPr/>
          <a:lstStyle/>
          <a:p>
            <a:r>
              <a:rPr lang="es-ES" dirty="0" smtClean="0"/>
              <a:t>Calor latente.</a:t>
            </a:r>
            <a:endParaRPr lang="es-CL" dirty="0"/>
          </a:p>
        </p:txBody>
      </p:sp>
      <p:pic>
        <p:nvPicPr>
          <p:cNvPr id="3074" name="Picture 2" descr="Resultado de imagen para calor laten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08711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9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202485"/>
          </a:xfrm>
        </p:spPr>
        <p:txBody>
          <a:bodyPr/>
          <a:lstStyle/>
          <a:p>
            <a:r>
              <a:rPr lang="es-CL" dirty="0" smtClean="0"/>
              <a:t>Transferencia Calorífica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268760"/>
            <a:ext cx="6840760" cy="3603812"/>
          </a:xfrm>
        </p:spPr>
        <p:txBody>
          <a:bodyPr/>
          <a:lstStyle/>
          <a:p>
            <a:r>
              <a:rPr lang="es-CL" dirty="0" smtClean="0"/>
              <a:t>El calor es una forma de energía que se propaga siempre desde un cuerpo a mayor temperatura a otro cuya temperatura es menor….</a:t>
            </a:r>
          </a:p>
          <a:p>
            <a:r>
              <a:rPr lang="es-CL" dirty="0" smtClean="0"/>
              <a:t>Sin embargo … ¿Cómo ocurre dicha transferencia de energía?</a:t>
            </a:r>
          </a:p>
          <a:p>
            <a:r>
              <a:rPr lang="es-CL" dirty="0" smtClean="0"/>
              <a:t>A continuación analizaremos las distintas formas de Transferencia Calorífica…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5184576" cy="223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7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95035"/>
              </p:ext>
            </p:extLst>
          </p:nvPr>
        </p:nvGraphicFramePr>
        <p:xfrm>
          <a:off x="1043608" y="315675"/>
          <a:ext cx="7056783" cy="42738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2261"/>
                <a:gridCol w="2352261"/>
                <a:gridCol w="2352261"/>
              </a:tblGrid>
              <a:tr h="530477">
                <a:tc>
                  <a:txBody>
                    <a:bodyPr/>
                    <a:lstStyle/>
                    <a:p>
                      <a:r>
                        <a:rPr lang="es-CL" dirty="0" smtClean="0"/>
                        <a:t>      Conducción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Convección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Radiación</a:t>
                      </a:r>
                      <a:endParaRPr lang="es-CL" dirty="0"/>
                    </a:p>
                  </a:txBody>
                  <a:tcPr/>
                </a:tc>
              </a:tr>
              <a:tr h="1457329">
                <a:tc>
                  <a:txBody>
                    <a:bodyPr/>
                    <a:lstStyle/>
                    <a:p>
                      <a:r>
                        <a:rPr lang="es-CL" dirty="0" smtClean="0"/>
                        <a:t>Es típica</a:t>
                      </a:r>
                      <a:r>
                        <a:rPr lang="es-CL" baseline="0" dirty="0" smtClean="0"/>
                        <a:t> en materiales solidos.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Es típica de Líquidos y Gases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 presenta</a:t>
                      </a:r>
                      <a:r>
                        <a:rPr lang="es-CL" baseline="0" dirty="0" smtClean="0"/>
                        <a:t> en todos los estados Físicos</a:t>
                      </a:r>
                      <a:endParaRPr lang="es-CL" dirty="0"/>
                    </a:p>
                  </a:txBody>
                  <a:tcPr/>
                </a:tc>
              </a:tr>
              <a:tr h="1756610">
                <a:tc>
                  <a:txBody>
                    <a:bodyPr/>
                    <a:lstStyle/>
                    <a:p>
                      <a:r>
                        <a:rPr lang="es-CL" dirty="0" smtClean="0"/>
                        <a:t>Es la Transferencia</a:t>
                      </a:r>
                      <a:r>
                        <a:rPr lang="es-CL" baseline="0" dirty="0" smtClean="0"/>
                        <a:t> de calor que tiene lugar por transmisión de Energía de unas partículas a otras, sin desplazamiento de estas.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Es la Transferencia de calor</a:t>
                      </a:r>
                      <a:r>
                        <a:rPr lang="es-CL" baseline="0" dirty="0" smtClean="0"/>
                        <a:t> que tiene lugar mediante el movimiento de las partículas de un fluido. El transporte es efectuado por moléculas de aire.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Es la Transferencia</a:t>
                      </a:r>
                      <a:r>
                        <a:rPr lang="es-CL" baseline="0" dirty="0" smtClean="0"/>
                        <a:t> de calor mediante ondas electromagnéticas sin intervención de partículas que lo transporte.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227254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38489"/>
            <a:ext cx="2219237" cy="166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86262"/>
            <a:ext cx="22621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8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Ley Cero de la Termodinámica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84784"/>
            <a:ext cx="7128792" cy="4536504"/>
          </a:xfrm>
        </p:spPr>
        <p:txBody>
          <a:bodyPr/>
          <a:lstStyle/>
          <a:p>
            <a:r>
              <a:rPr lang="es-CL" dirty="0" smtClean="0"/>
              <a:t>La </a:t>
            </a:r>
            <a:r>
              <a:rPr lang="es-CL" b="1" i="1" dirty="0" smtClean="0"/>
              <a:t>Ley cero de la Termodinámica </a:t>
            </a:r>
            <a:r>
              <a:rPr lang="es-CL" dirty="0" smtClean="0"/>
              <a:t>establece que, cuando dos cuerpos están en equilibrio térmico con un tercero, estos están a su vez en equilibrio térmico entre sí.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6" b="-42546"/>
          <a:stretch/>
        </p:blipFill>
        <p:spPr bwMode="auto">
          <a:xfrm>
            <a:off x="1403648" y="2996952"/>
            <a:ext cx="604867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5550" y="692696"/>
            <a:ext cx="6687845" cy="4886357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 El calor ganado o perdido por un cuerpo es igual al producto de sus masas, su calor específico y el cambio de </a:t>
            </a:r>
            <a:r>
              <a:rPr lang="es-CL" dirty="0" smtClean="0"/>
              <a:t>temperatura.</a:t>
            </a:r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/>
              <a:t>-La energía Q que interviene en un </a:t>
            </a:r>
            <a:r>
              <a:rPr lang="es-CL" dirty="0" smtClean="0"/>
              <a:t>cambio </a:t>
            </a:r>
            <a:r>
              <a:rPr lang="es-CL" dirty="0"/>
              <a:t>de estado depende las características de las sustancia y de su masa m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r>
              <a:rPr lang="es-CL" dirty="0" smtClean="0"/>
              <a:t>                      Q </a:t>
            </a:r>
            <a:r>
              <a:rPr lang="es-CL" dirty="0"/>
              <a:t>= m L                 </a:t>
            </a:r>
            <a:r>
              <a:rPr lang="es-CL" dirty="0" smtClean="0"/>
              <a:t>  </a:t>
            </a:r>
            <a:r>
              <a:rPr lang="es-CL" sz="2200" dirty="0">
                <a:solidFill>
                  <a:srgbClr val="FF0000"/>
                </a:solidFill>
              </a:rPr>
              <a:t>L= Calor </a:t>
            </a:r>
            <a:r>
              <a:rPr lang="es-CL" sz="2200" dirty="0" smtClean="0">
                <a:solidFill>
                  <a:srgbClr val="FF0000"/>
                </a:solidFill>
              </a:rPr>
              <a:t>latente</a:t>
            </a:r>
          </a:p>
          <a:p>
            <a:pPr marL="0" indent="0">
              <a:buNone/>
            </a:pPr>
            <a:r>
              <a:rPr lang="es-CL" sz="2200" dirty="0">
                <a:solidFill>
                  <a:srgbClr val="FF0000"/>
                </a:solidFill>
              </a:rPr>
              <a:t> </a:t>
            </a:r>
            <a:r>
              <a:rPr lang="es-CL" sz="2200" dirty="0" smtClean="0">
                <a:solidFill>
                  <a:srgbClr val="FF0000"/>
                </a:solidFill>
              </a:rPr>
              <a:t>                                                   m</a:t>
            </a:r>
            <a:r>
              <a:rPr lang="es-CL" sz="2200" dirty="0">
                <a:solidFill>
                  <a:srgbClr val="FF0000"/>
                </a:solidFill>
              </a:rPr>
              <a:t>= Cantidad de materia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3641"/>
            <a:ext cx="2609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8940" y="24208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m= Cantidad de la materia </a:t>
            </a:r>
            <a:r>
              <a:rPr lang="es-CL" dirty="0" smtClean="0"/>
              <a:t>ósea </a:t>
            </a:r>
            <a:r>
              <a:rPr lang="es-CL" dirty="0"/>
              <a:t>masa.</a:t>
            </a:r>
          </a:p>
          <a:p>
            <a:r>
              <a:rPr lang="es-CL" dirty="0"/>
              <a:t>Q= Calor</a:t>
            </a:r>
          </a:p>
          <a:p>
            <a:r>
              <a:rPr lang="es-CL" dirty="0"/>
              <a:t>C= Calor especifico</a:t>
            </a:r>
          </a:p>
          <a:p>
            <a:r>
              <a:rPr lang="es-CL" dirty="0"/>
              <a:t>-(ti-</a:t>
            </a:r>
            <a:r>
              <a:rPr lang="es-CL" dirty="0" err="1"/>
              <a:t>tf</a:t>
            </a:r>
            <a:r>
              <a:rPr lang="es-CL" dirty="0"/>
              <a:t>);+(</a:t>
            </a:r>
            <a:r>
              <a:rPr lang="es-CL" dirty="0" err="1"/>
              <a:t>tf</a:t>
            </a:r>
            <a:r>
              <a:rPr lang="es-CL" dirty="0"/>
              <a:t>-ti)= Variación de la temperatura</a:t>
            </a:r>
          </a:p>
        </p:txBody>
      </p:sp>
    </p:spTree>
    <p:extLst>
      <p:ext uri="{BB962C8B-B14F-4D97-AF65-F5344CB8AC3E}">
        <p14:creationId xmlns:p14="http://schemas.microsoft.com/office/powerpoint/2010/main" val="6426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3353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Transferencia de energía calórica.</a:t>
            </a:r>
            <a:endParaRPr lang="es-CL" dirty="0"/>
          </a:p>
        </p:txBody>
      </p:sp>
      <p:pic>
        <p:nvPicPr>
          <p:cNvPr id="2050" name="Picture 2" descr="Resultado de imagen para transferencia de calor por conveccion para colore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7"/>
            <a:ext cx="54726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3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Conducción térmica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5023" y="2119257"/>
            <a:ext cx="6965245" cy="3603812"/>
          </a:xfrm>
        </p:spPr>
        <p:txBody>
          <a:bodyPr/>
          <a:lstStyle/>
          <a:p>
            <a:r>
              <a:rPr lang="es-ES" dirty="0" smtClean="0"/>
              <a:t>Ocurre cuando la energía calorífica pasa a través de un material como resultado de las colisiones entre las moléculas del mismo.</a:t>
            </a:r>
          </a:p>
          <a:p>
            <a:r>
              <a:rPr lang="es-ES" dirty="0" smtClean="0"/>
              <a:t>Cuanto mas caliente este un material , será mayor la energía cinética promedio de sus moléculas.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0344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Conducción térmica</a:t>
            </a:r>
            <a:endParaRPr lang="es-CL" dirty="0"/>
          </a:p>
        </p:txBody>
      </p:sp>
      <p:pic>
        <p:nvPicPr>
          <p:cNvPr id="1026" name="Picture 2" descr="Resultado de imagen para conduccion term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81" y="2020066"/>
            <a:ext cx="5791200" cy="37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2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861353" cy="10272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Gradiente de temperatura</a:t>
            </a:r>
            <a:br>
              <a:rPr lang="es-ES" dirty="0" smtClean="0"/>
            </a:br>
            <a:r>
              <a:rPr lang="es-ES" dirty="0" smtClean="0"/>
              <a:t>razón de cambio con la distancia.</a:t>
            </a:r>
            <a:endParaRPr lang="es-CL" dirty="0"/>
          </a:p>
        </p:txBody>
      </p:sp>
      <p:pic>
        <p:nvPicPr>
          <p:cNvPr id="2050" name="Picture 2" descr="Resultado de imagen para conduccion term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715798" cy="36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7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Radiacion</a:t>
            </a:r>
            <a:r>
              <a:rPr lang="es-ES" dirty="0" smtClean="0"/>
              <a:t>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la forma en que se traslada la energía calórica  a través del vacío y el espacio libre entre moléculas</a:t>
            </a:r>
          </a:p>
          <a:p>
            <a:r>
              <a:rPr lang="es-ES" dirty="0" smtClean="0"/>
              <a:t>Es un fenómeno ondulatorio de radiación electromagnética.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772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Cuerpo negro</a:t>
            </a:r>
            <a:endParaRPr lang="es-CL" dirty="0"/>
          </a:p>
        </p:txBody>
      </p:sp>
      <p:pic>
        <p:nvPicPr>
          <p:cNvPr id="12290" name="Picture 2" descr="Resultado de imagen para cuerpo neg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72816"/>
            <a:ext cx="6552728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42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cuerpo neg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087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97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cuerpo neg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008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1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catástrofe del ultravioleta.</a:t>
            </a:r>
            <a:endParaRPr lang="es-CL" dirty="0"/>
          </a:p>
        </p:txBody>
      </p:sp>
      <p:pic>
        <p:nvPicPr>
          <p:cNvPr id="15362" name="Picture 2" descr="Resultado de imagen para cuerpo neg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04213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1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Modelo matemático de la radiación de un cuerpo negro.</a:t>
            </a:r>
            <a:endParaRPr lang="es-CL" dirty="0"/>
          </a:p>
        </p:txBody>
      </p:sp>
      <p:pic>
        <p:nvPicPr>
          <p:cNvPr id="16386" name="Picture 2" descr="Resultado de imagen para formula de la radiacion de un cuerpo neg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52201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55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Stefan Boltzmann</a:t>
            </a:r>
            <a:endParaRPr lang="es-CL" dirty="0"/>
          </a:p>
        </p:txBody>
      </p:sp>
      <p:pic>
        <p:nvPicPr>
          <p:cNvPr id="17410" name="Picture 2" descr="Resultado de imagen para stefan boltzman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97" y="2119313"/>
            <a:ext cx="573576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para stefan boltz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74604"/>
            <a:ext cx="2095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es el calor?</a:t>
            </a:r>
            <a:br>
              <a:rPr lang="es-ES" dirty="0" smtClean="0"/>
            </a:br>
            <a:endParaRPr lang="es-CL" dirty="0"/>
          </a:p>
        </p:txBody>
      </p:sp>
      <p:pic>
        <p:nvPicPr>
          <p:cNvPr id="2050" name="Picture 2" descr="Resultado de imagen para efectos del calor en los materia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5"/>
            <a:ext cx="7344816" cy="42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3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619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Problemas de aplicación.</a:t>
            </a:r>
            <a:br>
              <a:rPr lang="es-ES" dirty="0" smtClean="0"/>
            </a:b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Una plancha de hierro de 2cm de espesor tiene un área de  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 smtClean="0"/>
                  <a:t> en su sección transversal . Una de las caras esta a 150ºC y la otra esta a 140ºC </a:t>
                </a:r>
              </a:p>
              <a:p>
                <a:r>
                  <a:rPr lang="es-ES" dirty="0" smtClean="0"/>
                  <a:t>¿Cuánto calor fluye a través de la placa en cada segundo.(Para el hierro K= 80W/</a:t>
                </a:r>
                <a:r>
                  <a:rPr lang="es-ES" dirty="0" err="1" smtClean="0"/>
                  <a:t>m.kº</a:t>
                </a:r>
                <a:r>
                  <a:rPr lang="es-ES" dirty="0" smtClean="0"/>
                  <a:t> )</a:t>
                </a:r>
              </a:p>
              <a:p>
                <a:r>
                  <a:rPr lang="es-ES" dirty="0" smtClean="0"/>
                  <a:t>(20KJ/s) </a:t>
                </a:r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3" t="-1184" r="-108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473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Una placa de metal de 4mm de espesor tiene una diferencia   de temperatura entre sus dos caras de 32º. Transmite una energía calorífica de 200 Kcal /h a través de un área de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 smtClean="0"/>
                  <a:t>. Calcular la conductividad térmica del material en w/m.</a:t>
                </a:r>
              </a:p>
              <a:p>
                <a:r>
                  <a:rPr lang="es-ES" dirty="0" smtClean="0"/>
                  <a:t>(58,5)</a:t>
                </a:r>
                <a:endParaRPr lang="es-CL" dirty="0" smtClean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3" t="-1184" r="-25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766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31640" y="1268760"/>
                <a:ext cx="6196405" cy="3603812"/>
              </a:xfrm>
            </p:spPr>
            <p:txBody>
              <a:bodyPr>
                <a:normAutofit fontScale="92500"/>
              </a:bodyPr>
              <a:lstStyle/>
              <a:p>
                <a:r>
                  <a:rPr lang="es-ES" dirty="0" smtClean="0"/>
                  <a:t>Dos placas de forma cuadrada de metal están soldadas una a la otra , se sabe que el área de una de las placas des de 80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 smtClean="0"/>
                  <a:t>. El espesor de cada una de ellas es de 3mm . Una de las placas esta a 100ºC  y k=48,1 W/</a:t>
                </a:r>
                <a:r>
                  <a:rPr lang="es-CL" dirty="0" err="1" smtClean="0"/>
                  <a:t>mkº</a:t>
                </a:r>
                <a:r>
                  <a:rPr lang="es-CL" dirty="0" smtClean="0"/>
                  <a:t> y la otra a 0ºC tiene un valor de k= 68,2 w/</a:t>
                </a:r>
                <a:r>
                  <a:rPr lang="es-CL" dirty="0" err="1" smtClean="0"/>
                  <a:t>mkº</a:t>
                </a:r>
                <a:r>
                  <a:rPr lang="es-CL" dirty="0" smtClean="0"/>
                  <a:t>.</a:t>
                </a:r>
              </a:p>
              <a:p>
                <a:r>
                  <a:rPr lang="es-CL" dirty="0" smtClean="0"/>
                  <a:t>Calcular la razón de flujo  de calor a través de las placa 1  y la temperatura T del empalme soldado. </a:t>
                </a:r>
              </a:p>
              <a:p>
                <a:r>
                  <a:rPr lang="es-ES" dirty="0" smtClean="0"/>
                  <a:t>(7,5)</a:t>
                </a:r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1640" y="1268760"/>
                <a:ext cx="6196405" cy="3603812"/>
              </a:xfrm>
              <a:blipFill rotWithShape="0">
                <a:blip r:embed="rId2"/>
                <a:stretch>
                  <a:fillRect l="-885" t="-1184" r="-1180" b="-287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526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 refrigerador  para refrescos tiene la forma de un cubo de 45cm de largo en cada arista. Sus paredes son de un espesor de 3cm y están hechas de plástico (K= 0,050 w/</a:t>
            </a:r>
            <a:r>
              <a:rPr lang="es-ES" dirty="0" err="1" smtClean="0"/>
              <a:t>mkº</a:t>
            </a:r>
            <a:r>
              <a:rPr lang="es-ES" dirty="0" smtClean="0"/>
              <a:t>) . Cuando la temperatura exterior es de 20ºC </a:t>
            </a:r>
          </a:p>
          <a:p>
            <a:r>
              <a:rPr lang="es-ES" dirty="0" smtClean="0"/>
              <a:t>¿Cuánto hielo derrite dentro del refrigerados cada hora?</a:t>
            </a:r>
          </a:p>
          <a:p>
            <a:r>
              <a:rPr lang="es-ES" dirty="0" smtClean="0"/>
              <a:t>( 379gr)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382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052736"/>
            <a:ext cx="6696744" cy="4752528"/>
          </a:xfrm>
        </p:spPr>
        <p:txBody>
          <a:bodyPr>
            <a:normAutofit/>
          </a:bodyPr>
          <a:lstStyle/>
          <a:p>
            <a:r>
              <a:rPr lang="es-ES" dirty="0" smtClean="0"/>
              <a:t>Un tubo de cobre de 3m de largo y diámetro interior de 1,5cm , y de diámetro exterior de 1,7cm , se encuentra en un estanque por el cual circula agua rápidamente y que se mantiene a una temperatura de 20ºC . Por el interior del tubo circula vapor de agua a 100ºC.</a:t>
            </a:r>
          </a:p>
          <a:p>
            <a:r>
              <a:rPr lang="es-ES" dirty="0" smtClean="0"/>
              <a:t>¿Cuál es la razón de flujo de calor desde el vapor hasta el estanque&lt;?</a:t>
            </a:r>
          </a:p>
          <a:p>
            <a:r>
              <a:rPr lang="es-ES" dirty="0" smtClean="0"/>
              <a:t>¿Cuánto vapor se condensa  por minuto?</a:t>
            </a:r>
          </a:p>
          <a:p>
            <a:r>
              <a:rPr lang="es-ES" dirty="0" smtClean="0"/>
              <a:t>(para el cobre K= 1,0cal/</a:t>
            </a:r>
            <a:r>
              <a:rPr lang="es-ES" dirty="0" err="1" smtClean="0"/>
              <a:t>s.cm.cº</a:t>
            </a:r>
            <a:r>
              <a:rPr lang="es-ES" dirty="0" smtClean="0"/>
              <a:t>)</a:t>
            </a:r>
          </a:p>
          <a:p>
            <a:r>
              <a:rPr lang="es-ES" dirty="0" smtClean="0"/>
              <a:t>(1,2Mcal/s  ; 133kg)</a:t>
            </a:r>
          </a:p>
        </p:txBody>
      </p:sp>
    </p:spTree>
    <p:extLst>
      <p:ext uri="{BB962C8B-B14F-4D97-AF65-F5344CB8AC3E}">
        <p14:creationId xmlns:p14="http://schemas.microsoft.com/office/powerpoint/2010/main" val="3894772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268760"/>
            <a:ext cx="6840760" cy="453650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Calcular el valor R para una pared  constituida d por las siguientes capas : bloque de concreto (R=1,93) , una tabla de aislante de 1 pulgada (R04,3 ) , una pared de tipo seco de 0,5 pulgadas de espesor (R=0,45) , considérese todo como una sola unidad.</a:t>
            </a:r>
          </a:p>
          <a:p>
            <a:r>
              <a:rPr lang="es-ES" dirty="0" smtClean="0"/>
              <a:t>Si la pared tiene un área de 15 metros cuadrados , calcule el flujo de calor por hora a través de la pared cuando la temperatura en el exterior es exactamente  de 20ºC menor que la del interior.</a:t>
            </a:r>
          </a:p>
          <a:p>
            <a:r>
              <a:rPr lang="es-ES" dirty="0" smtClean="0"/>
              <a:t>(6,7  ; 220 Kcal)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3288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1268760"/>
            <a:ext cx="6624736" cy="3603812"/>
          </a:xfrm>
        </p:spPr>
        <p:txBody>
          <a:bodyPr/>
          <a:lstStyle/>
          <a:p>
            <a:r>
              <a:rPr lang="es-ES" dirty="0" smtClean="0"/>
              <a:t>Un cuerpo esférico de 2cm de diámetro se mantiene  a 600ºC . Suponiendo que emite radiación como si fuera una cuerpo negro </a:t>
            </a:r>
          </a:p>
          <a:p>
            <a:r>
              <a:rPr lang="es-ES" dirty="0" smtClean="0"/>
              <a:t>¿Con que rapidez es irradiada la energía desde la esfera?</a:t>
            </a:r>
          </a:p>
          <a:p>
            <a:endParaRPr lang="es-ES" dirty="0"/>
          </a:p>
          <a:p>
            <a:r>
              <a:rPr lang="es-ES" dirty="0" smtClean="0"/>
              <a:t>(41,4 W)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238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1124744"/>
            <a:ext cx="6624736" cy="4680520"/>
          </a:xfrm>
        </p:spPr>
        <p:txBody>
          <a:bodyPr/>
          <a:lstStyle/>
          <a:p>
            <a:r>
              <a:rPr lang="es-ES" dirty="0" smtClean="0"/>
              <a:t>Una persona desnuda cuyo cuerpo tiene una superficie  de 1,40 metros cuadrados con una </a:t>
            </a:r>
            <a:r>
              <a:rPr lang="es-ES" dirty="0" err="1" smtClean="0"/>
              <a:t>emisividad</a:t>
            </a:r>
            <a:r>
              <a:rPr lang="es-ES" dirty="0" smtClean="0"/>
              <a:t>  de 0,85 , tiene una temperatura en la piel de 37ºC y esta parada en un cuarto donde hay una temperatura de 20ºC</a:t>
            </a:r>
          </a:p>
          <a:p>
            <a:r>
              <a:rPr lang="es-ES" dirty="0" smtClean="0"/>
              <a:t>¿Cuánto calor pierde la persona por minuto?</a:t>
            </a:r>
          </a:p>
          <a:p>
            <a:r>
              <a:rPr lang="es-ES" dirty="0" smtClean="0"/>
              <a:t>(1,80Kcal)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3138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lvl="8"/>
            <a:r>
              <a:rPr lang="es-ES" dirty="0" smtClean="0"/>
              <a:t>Montoya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409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Transferencia de energía calórica.</a:t>
            </a:r>
            <a:endParaRPr lang="es-CL" dirty="0"/>
          </a:p>
        </p:txBody>
      </p:sp>
      <p:sp>
        <p:nvSpPr>
          <p:cNvPr id="4" name="AutoShape 2" descr="Resultado de imagen para transferencia de ca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0" name="Picture 6" descr="Resultado de imagen para transferencia de ca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55272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1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Efectos del calor</a:t>
            </a:r>
            <a:endParaRPr lang="es-CL" dirty="0"/>
          </a:p>
        </p:txBody>
      </p:sp>
      <p:pic>
        <p:nvPicPr>
          <p:cNvPr id="4098" name="Picture 2" descr="Resultado de imagen para efectos del ca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4" y="1772816"/>
            <a:ext cx="7149384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9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Energía interna de un sistema</a:t>
            </a:r>
            <a:endParaRPr lang="es-CL" dirty="0"/>
          </a:p>
        </p:txBody>
      </p:sp>
      <p:pic>
        <p:nvPicPr>
          <p:cNvPr id="3076" name="Picture 4" descr="Resultado de imagen para movimiento molecular de un gas, vide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15" y="2119313"/>
            <a:ext cx="5422532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4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24054"/>
            <a:ext cx="6965245" cy="1202485"/>
          </a:xfrm>
        </p:spPr>
        <p:txBody>
          <a:bodyPr/>
          <a:lstStyle/>
          <a:p>
            <a:r>
              <a:rPr lang="es-ES" dirty="0" smtClean="0"/>
              <a:t>Temperatura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8743" y="1268760"/>
            <a:ext cx="6196405" cy="3603812"/>
          </a:xfrm>
        </p:spPr>
        <p:txBody>
          <a:bodyPr/>
          <a:lstStyle/>
          <a:p>
            <a:r>
              <a:rPr lang="es-ES" dirty="0" smtClean="0"/>
              <a:t>Es la propiedad fisca que permite asegurar si dos o más sistemas están en equilibrio térmico o no.</a:t>
            </a:r>
          </a:p>
          <a:p>
            <a:endParaRPr lang="es-ES" dirty="0" smtClean="0"/>
          </a:p>
          <a:p>
            <a:endParaRPr lang="es-CL" dirty="0"/>
          </a:p>
        </p:txBody>
      </p:sp>
      <p:pic>
        <p:nvPicPr>
          <p:cNvPr id="5122" name="Picture 2" descr="Resultado de imagen para tempera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65875"/>
            <a:ext cx="49685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1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temperatura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puede medir en varias escalas </a:t>
            </a:r>
          </a:p>
          <a:p>
            <a:r>
              <a:rPr lang="es-ES" dirty="0" smtClean="0"/>
              <a:t>Celsius , (0ºC , 100º)</a:t>
            </a:r>
          </a:p>
          <a:p>
            <a:r>
              <a:rPr lang="es-ES" dirty="0" smtClean="0"/>
              <a:t>Fahrenheit (32º , 212º)</a:t>
            </a:r>
          </a:p>
          <a:p>
            <a:r>
              <a:rPr lang="es-ES" dirty="0" smtClean="0"/>
              <a:t>Kelvin (273º , 373º)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404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Fases de la materia.</a:t>
            </a:r>
            <a:endParaRPr lang="es-CL" dirty="0"/>
          </a:p>
        </p:txBody>
      </p:sp>
      <p:pic>
        <p:nvPicPr>
          <p:cNvPr id="6146" name="Picture 2" descr="Resultado de imagen para fases de la mat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90465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5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1242</TotalTime>
  <Words>866</Words>
  <Application>Microsoft Office PowerPoint</Application>
  <PresentationFormat>Presentación en pantalla (4:3)</PresentationFormat>
  <Paragraphs>93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Brush Script MT</vt:lpstr>
      <vt:lpstr>Calibri</vt:lpstr>
      <vt:lpstr>Cambria Math</vt:lpstr>
      <vt:lpstr>Constantia</vt:lpstr>
      <vt:lpstr>Franklin Gothic Book</vt:lpstr>
      <vt:lpstr>Rage Italic</vt:lpstr>
      <vt:lpstr>Chincheta</vt:lpstr>
      <vt:lpstr>Transferencia calorífica</vt:lpstr>
      <vt:lpstr>Transferencia de energía calórica.</vt:lpstr>
      <vt:lpstr>¿Qué es el calor? </vt:lpstr>
      <vt:lpstr>Transferencia de energía calórica.</vt:lpstr>
      <vt:lpstr>Efectos del calor</vt:lpstr>
      <vt:lpstr>Energía interna de un sistema</vt:lpstr>
      <vt:lpstr>Temperatura</vt:lpstr>
      <vt:lpstr>La temperatura</vt:lpstr>
      <vt:lpstr>Fases de la materia.</vt:lpstr>
      <vt:lpstr>Cambios de fases</vt:lpstr>
      <vt:lpstr>Fusión.</vt:lpstr>
      <vt:lpstr>Cambios de fases</vt:lpstr>
      <vt:lpstr>Presentación de PowerPoint</vt:lpstr>
      <vt:lpstr>Horno de fundición.</vt:lpstr>
      <vt:lpstr>Calor latente.</vt:lpstr>
      <vt:lpstr>Transferencia Calorífica</vt:lpstr>
      <vt:lpstr>Presentación de PowerPoint</vt:lpstr>
      <vt:lpstr>Ley Cero de la Termodinámica</vt:lpstr>
      <vt:lpstr>Presentación de PowerPoint</vt:lpstr>
      <vt:lpstr>Conducción térmica</vt:lpstr>
      <vt:lpstr>Conducción térmica</vt:lpstr>
      <vt:lpstr>Gradiente de temperatura razón de cambio con la distancia.</vt:lpstr>
      <vt:lpstr>Radiacion </vt:lpstr>
      <vt:lpstr>Cuerpo negro</vt:lpstr>
      <vt:lpstr>Presentación de PowerPoint</vt:lpstr>
      <vt:lpstr>Presentación de PowerPoint</vt:lpstr>
      <vt:lpstr>La catástrofe del ultravioleta.</vt:lpstr>
      <vt:lpstr>Modelo matemático de la radiación de un cuerpo negro.</vt:lpstr>
      <vt:lpstr>Stefan Boltzmann</vt:lpstr>
      <vt:lpstr>Problemas de aplicación.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Calorimetria</dc:title>
  <dc:creator>Junaeb</dc:creator>
  <cp:lastModifiedBy>Montoya</cp:lastModifiedBy>
  <cp:revision>64</cp:revision>
  <dcterms:created xsi:type="dcterms:W3CDTF">2017-10-22T03:56:31Z</dcterms:created>
  <dcterms:modified xsi:type="dcterms:W3CDTF">2017-11-15T20:54:06Z</dcterms:modified>
</cp:coreProperties>
</file>